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4"/>
  </p:sldMasterIdLst>
  <p:notesMasterIdLst>
    <p:notesMasterId r:id="rId7"/>
  </p:notesMasterIdLst>
  <p:sldIdLst>
    <p:sldId id="268" r:id="rId5"/>
    <p:sldId id="311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RRIDO Y LIMPIEZA DE VIAS Y AREAS PUBLICAS" id="{AC2E71F4-6AD6-4B8F-A767-0E6A227F6DC4}">
          <p14:sldIdLst>
            <p14:sldId id="268"/>
            <p14:sldId id="31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BFCB-1082-4AF4-B890-93F1D47D0184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69E7-A679-468E-80F2-87C84855E5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14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19C0B-72F5-4514-9C72-9ACBA2585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503D5B-F820-4969-BDAA-7DAC20E2D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447D6-8D3F-4765-A889-D989E247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7C74E-A75A-4D92-8085-C62836E7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389DCE-34B1-4305-952C-A2961992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19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E220A-9E14-471C-BCF3-BBCCCC9F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A8171C-FFB0-48BD-8293-31DB09B68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89779-6700-4E00-8D41-8B46538E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9AD6E-1A5C-4F26-8756-60EED902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DB0E8-D0A0-4AC9-8EF0-52A49240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0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97BD8-CFC1-4A92-BC2D-719EFB541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5FDE28-3A27-4B7A-8A6B-023D9ECC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C7524D-043F-4CB5-A3F6-5968F5FD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5EB882-D7E8-4FA6-BF93-4D18FDE4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421A54-8925-4C55-A333-45F4D668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3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07417-15CF-4F0A-8041-0CD47CB6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97E9-8D7E-4567-AE91-6EA35888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A0B448-58C8-4381-B2BC-FDF0AAA5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D17526-9BA7-4B1A-98CE-35558D0B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34BA0-8AC7-4763-8C1D-7C3A7857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4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C14F4-D9E8-4FA5-8762-ADF4210A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78D83F-A03C-4DA1-AB51-B64DA3D92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790DA-F6C6-476C-857B-4FEC223A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FBD69-8C46-46AE-81F1-F5226869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3A95E-571F-4846-A505-4CACB579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27146-9BB9-48C5-A799-7CBBC844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31C70-8260-49D1-B473-143EF03FB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E66371-72BA-4FC1-A7C5-C08C81196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881BE2-627B-4018-8834-AF8D65F2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B2DFFE-22A7-4ADA-9883-335E944C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02FE7D-F2AF-40B7-BA07-DE36F4F6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9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FD1D2-5E92-4B76-BE43-7870663E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E6ED09-6F8D-4D81-A93C-75C223CFA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2314B7-64D9-4782-A228-7BC4E09D3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1C8DEB5-331E-48AC-8E8D-675FBC273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821158-39E6-4A82-8BA8-6BF1B5A4F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33A9A2-E182-449E-8A64-F62E8381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8EE256-508D-4DD8-8384-2778DBA7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95E275-6544-4F9E-869E-C80D4886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1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50FD5-BF99-41E1-A32F-724CB631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87EEEE-4B71-4150-B4CC-FA19AB56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56B384-73D1-4B3A-8FA7-8D928BA4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2319D7-DA55-47E4-A1AF-F4A83891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18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2DBB01-A530-43ED-9825-C9FC482E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29A751-6588-49E5-9F0F-04AD0BCE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EE020C-5B0D-4482-9205-8CBC7CA4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1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71075-794C-4893-9D3F-38C61E74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228AB5-C1F8-448D-A742-0BEF6D38A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CA4686-1803-47AD-A727-84BE435E6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2621B2-91C1-4D71-8BC0-CEB2AC7F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66D8CD-55B0-4DCE-8B42-E848EADE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19FA1F-03F7-44C1-8F9F-F160DEE9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7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BA7FC-B658-4BC9-B14B-0DB0EA93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1F2FE8-DDD4-41EA-8DD6-9A113CD40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517D5A-8D6E-4782-B998-E71F74A0A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3461DB-4D25-40E3-BDDF-6B47B026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1E340D-5DC1-4A78-839D-344E4102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0FC202-7AFA-4A05-BF97-2F79DC49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27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7F390F-FBEA-4FA5-A76B-C7D55C14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8B4BC8-AA77-4905-A139-05F55E43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327A4-5CA2-45B1-9F14-A3F6F789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501DCF-17F2-4C4C-89E5-AC6E1D8B3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00495-7603-4F52-8A69-C775402DE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29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00806" y="238123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PROBLEMAS BARRIDO Y LIMPIEZA DE VIAS Y AREAS PUBLICAS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ángulo 108">
            <a:extLst>
              <a:ext uri="{FF2B5EF4-FFF2-40B4-BE49-F238E27FC236}">
                <a16:creationId xmlns:a16="http://schemas.microsoft.com/office/drawing/2014/main" id="{250E0563-A72D-ED4D-9F58-5EB91FBFE83E}"/>
              </a:ext>
            </a:extLst>
          </p:cNvPr>
          <p:cNvSpPr/>
          <p:nvPr/>
        </p:nvSpPr>
        <p:spPr>
          <a:xfrm>
            <a:off x="1837023" y="3318193"/>
            <a:ext cx="8562975" cy="5067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1400" kern="12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Deficiencias en el barrido y limpieza de vías y áreas públicas para algunas zonas de la ciudad y de las actividades asociadas a las cestas públicas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Rectángulo 109">
            <a:extLst>
              <a:ext uri="{FF2B5EF4-FFF2-40B4-BE49-F238E27FC236}">
                <a16:creationId xmlns:a16="http://schemas.microsoft.com/office/drawing/2014/main" id="{FE775371-CBC6-DD44-BB96-3E71EDF16945}"/>
              </a:ext>
            </a:extLst>
          </p:cNvPr>
          <p:cNvSpPr/>
          <p:nvPr/>
        </p:nvSpPr>
        <p:spPr>
          <a:xfrm>
            <a:off x="1693513" y="2408873"/>
            <a:ext cx="1647190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Acumulación de residuos que son objeto de barrido en vías y áreas públicas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E148968B-4801-D748-A63B-A1DAE930A079}"/>
              </a:ext>
            </a:extLst>
          </p:cNvPr>
          <p:cNvSpPr/>
          <p:nvPr/>
        </p:nvSpPr>
        <p:spPr>
          <a:xfrm>
            <a:off x="3701383" y="2260283"/>
            <a:ext cx="1593215" cy="7854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Rebosamiento de cestas con residuos sólidos presentados por parte de los usuarios o sub-utilización de las cestas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" name="Rectángulo 111">
            <a:extLst>
              <a:ext uri="{FF2B5EF4-FFF2-40B4-BE49-F238E27FC236}">
                <a16:creationId xmlns:a16="http://schemas.microsoft.com/office/drawing/2014/main" id="{C2373668-7650-4542-9EBF-69E9422601D9}"/>
              </a:ext>
            </a:extLst>
          </p:cNvPr>
          <p:cNvSpPr/>
          <p:nvPr/>
        </p:nvSpPr>
        <p:spPr>
          <a:xfrm>
            <a:off x="5928962" y="2497939"/>
            <a:ext cx="2140269" cy="499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Vandalización y/o hurto del mobiliario urbano para la presentación de residuos sólidos 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3" name="Rectángulo 112">
            <a:extLst>
              <a:ext uri="{FF2B5EF4-FFF2-40B4-BE49-F238E27FC236}">
                <a16:creationId xmlns:a16="http://schemas.microsoft.com/office/drawing/2014/main" id="{FE439FC4-5F18-2641-9316-66DE4E7E2DFB}"/>
              </a:ext>
            </a:extLst>
          </p:cNvPr>
          <p:cNvSpPr/>
          <p:nvPr/>
        </p:nvSpPr>
        <p:spPr>
          <a:xfrm>
            <a:off x="8319420" y="2274952"/>
            <a:ext cx="1466215" cy="778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Posibles variaciones en la tarifa pagada por parte de los usuarios del servicio público de aseo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4" name="Rectángulo 113">
            <a:extLst>
              <a:ext uri="{FF2B5EF4-FFF2-40B4-BE49-F238E27FC236}">
                <a16:creationId xmlns:a16="http://schemas.microsoft.com/office/drawing/2014/main" id="{E548992B-6C2C-8A42-B2AF-8A88F41C9FDF}"/>
              </a:ext>
            </a:extLst>
          </p:cNvPr>
          <p:cNvSpPr/>
          <p:nvPr/>
        </p:nvSpPr>
        <p:spPr>
          <a:xfrm>
            <a:off x="1708119" y="745173"/>
            <a:ext cx="1446562" cy="55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Afectación al sistema de alcantarillado de aguas lluvias y combinados de la ciudad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5" name="Rectángulo 114">
            <a:extLst>
              <a:ext uri="{FF2B5EF4-FFF2-40B4-BE49-F238E27FC236}">
                <a16:creationId xmlns:a16="http://schemas.microsoft.com/office/drawing/2014/main" id="{054FE5D0-910A-4547-8DE2-8FBA98D29F18}"/>
              </a:ext>
            </a:extLst>
          </p:cNvPr>
          <p:cNvSpPr/>
          <p:nvPr/>
        </p:nvSpPr>
        <p:spPr>
          <a:xfrm>
            <a:off x="1689703" y="1552258"/>
            <a:ext cx="1384935" cy="534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Percepción negativa de limpieza en vías y áreas públicas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6" name="Rectángulo 115">
            <a:extLst>
              <a:ext uri="{FF2B5EF4-FFF2-40B4-BE49-F238E27FC236}">
                <a16:creationId xmlns:a16="http://schemas.microsoft.com/office/drawing/2014/main" id="{3FEE1F71-1EF9-B447-849E-6BE9729A65E9}"/>
              </a:ext>
            </a:extLst>
          </p:cNvPr>
          <p:cNvSpPr/>
          <p:nvPr/>
        </p:nvSpPr>
        <p:spPr>
          <a:xfrm>
            <a:off x="3799173" y="745808"/>
            <a:ext cx="1493520" cy="407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Incumplimiento del concepto de área limpia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5DD47AFC-19A2-1242-9B6F-38F02CD1C076}"/>
              </a:ext>
            </a:extLst>
          </p:cNvPr>
          <p:cNvSpPr/>
          <p:nvPr/>
        </p:nvSpPr>
        <p:spPr>
          <a:xfrm>
            <a:off x="3700113" y="1371918"/>
            <a:ext cx="1665605" cy="6692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Proliferación de vectores por la permanencia de residuos en el espacio público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3D52864E-28CD-C140-864D-C1D26CA40619}"/>
              </a:ext>
            </a:extLst>
          </p:cNvPr>
          <p:cNvSpPr/>
          <p:nvPr/>
        </p:nvSpPr>
        <p:spPr>
          <a:xfrm>
            <a:off x="6086025" y="676867"/>
            <a:ext cx="1778350" cy="61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Pérdida de residuos que son potencialmente aprovechables generados por los transeúntes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9" name="Rectángulo 118">
            <a:extLst>
              <a:ext uri="{FF2B5EF4-FFF2-40B4-BE49-F238E27FC236}">
                <a16:creationId xmlns:a16="http://schemas.microsoft.com/office/drawing/2014/main" id="{98983D6A-BC1A-B543-80F9-DC0A822A851C}"/>
              </a:ext>
            </a:extLst>
          </p:cNvPr>
          <p:cNvSpPr/>
          <p:nvPr/>
        </p:nvSpPr>
        <p:spPr>
          <a:xfrm>
            <a:off x="6095360" y="1557823"/>
            <a:ext cx="1759681" cy="6086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Costos para el Distrito por la reposición de cestas hurtadas o de mantenimientos no reconocidos en la tarifa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id="{137F918E-BA27-5E47-8061-3E1914AB4124}"/>
              </a:ext>
            </a:extLst>
          </p:cNvPr>
          <p:cNvSpPr/>
          <p:nvPr/>
        </p:nvSpPr>
        <p:spPr>
          <a:xfrm>
            <a:off x="8297063" y="1104086"/>
            <a:ext cx="1501808" cy="8444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de las PQR presentadas por parte de los usuarios del servicio público de aseo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1" name="Rectángulo 120">
            <a:extLst>
              <a:ext uri="{FF2B5EF4-FFF2-40B4-BE49-F238E27FC236}">
                <a16:creationId xmlns:a16="http://schemas.microsoft.com/office/drawing/2014/main" id="{C46DEDC2-8ECC-4645-9BA4-F0664ECE7AF3}"/>
              </a:ext>
            </a:extLst>
          </p:cNvPr>
          <p:cNvSpPr/>
          <p:nvPr/>
        </p:nvSpPr>
        <p:spPr>
          <a:xfrm>
            <a:off x="10099013" y="1024573"/>
            <a:ext cx="1582955" cy="8352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Dificultad para la supervisión de la actividad de barrido y limpieza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B15DFD21-612F-544F-BC50-A6AEF2D80ACB}"/>
              </a:ext>
            </a:extLst>
          </p:cNvPr>
          <p:cNvSpPr/>
          <p:nvPr/>
        </p:nvSpPr>
        <p:spPr>
          <a:xfrm>
            <a:off x="1200531" y="4024948"/>
            <a:ext cx="2032222" cy="5591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Ausencia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 identificación de necesidades particulares en diferentes zonas de la ciudad para la actividad de barrido y limpieza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4" name="Rectángulo 123">
            <a:extLst>
              <a:ext uri="{FF2B5EF4-FFF2-40B4-BE49-F238E27FC236}">
                <a16:creationId xmlns:a16="http://schemas.microsoft.com/office/drawing/2014/main" id="{C5BC39E2-536B-6944-B3F2-2E08B9562ADC}"/>
              </a:ext>
            </a:extLst>
          </p:cNvPr>
          <p:cNvSpPr/>
          <p:nvPr/>
        </p:nvSpPr>
        <p:spPr>
          <a:xfrm>
            <a:off x="3719638" y="4033786"/>
            <a:ext cx="1828165" cy="787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Carencia de un diagnóstico que permita identificar las necesidades de instalación, distribución, retiro y reposición de cestas públicas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5" name="Rectángulo 124">
            <a:extLst>
              <a:ext uri="{FF2B5EF4-FFF2-40B4-BE49-F238E27FC236}">
                <a16:creationId xmlns:a16="http://schemas.microsoft.com/office/drawing/2014/main" id="{BA598EE6-3B8F-994F-9B04-E7573C780A80}"/>
              </a:ext>
            </a:extLst>
          </p:cNvPr>
          <p:cNvSpPr/>
          <p:nvPr/>
        </p:nvSpPr>
        <p:spPr>
          <a:xfrm>
            <a:off x="5919483" y="4124644"/>
            <a:ext cx="2900712" cy="6966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Deficiencia de programas de cultura ciudadana y gestión social sobre el adecuado uso del mobiliario del Distrito dispuesto en espacio público, el fomento sobre la separación en la fuente y la economía circular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6" name="Rectángulo 125">
            <a:extLst>
              <a:ext uri="{FF2B5EF4-FFF2-40B4-BE49-F238E27FC236}">
                <a16:creationId xmlns:a16="http://schemas.microsoft.com/office/drawing/2014/main" id="{C6976697-7CE7-7D4C-A9E6-B444F6B3FA95}"/>
              </a:ext>
            </a:extLst>
          </p:cNvPr>
          <p:cNvSpPr/>
          <p:nvPr/>
        </p:nvSpPr>
        <p:spPr>
          <a:xfrm>
            <a:off x="9205702" y="4110578"/>
            <a:ext cx="2759332" cy="786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Imprecisión en el inventario de zonas objeto de barrido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7" name="Rectángulo 126">
            <a:extLst>
              <a:ext uri="{FF2B5EF4-FFF2-40B4-BE49-F238E27FC236}">
                <a16:creationId xmlns:a16="http://schemas.microsoft.com/office/drawing/2014/main" id="{8678DEC5-5E3C-5A43-AB08-8821300596B3}"/>
              </a:ext>
            </a:extLst>
          </p:cNvPr>
          <p:cNvSpPr/>
          <p:nvPr/>
        </p:nvSpPr>
        <p:spPr>
          <a:xfrm>
            <a:off x="1209643" y="4886992"/>
            <a:ext cx="2023110" cy="7082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Fluctuaciones en las dinámicas de la actividad económica en algunos sectores de la ciudad que repercuten en la circulación de usuarios en el espacio público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8" name="Rectángulo 127">
            <a:extLst>
              <a:ext uri="{FF2B5EF4-FFF2-40B4-BE49-F238E27FC236}">
                <a16:creationId xmlns:a16="http://schemas.microsoft.com/office/drawing/2014/main" id="{46A3B99C-66A9-D04F-B2D6-967DBAA4A796}"/>
              </a:ext>
            </a:extLst>
          </p:cNvPr>
          <p:cNvSpPr/>
          <p:nvPr/>
        </p:nvSpPr>
        <p:spPr>
          <a:xfrm>
            <a:off x="1209643" y="5898199"/>
            <a:ext cx="2086610" cy="5574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Áreas de espacio público con cobertura blanda generadoras de material de arrastre hacia las vías y áreas públicas con cobertura dura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868BC936-BEFF-BF49-AB9A-605B1C9F0CAF}"/>
              </a:ext>
            </a:extLst>
          </p:cNvPr>
          <p:cNvSpPr/>
          <p:nvPr/>
        </p:nvSpPr>
        <p:spPr>
          <a:xfrm>
            <a:off x="3790600" y="5030050"/>
            <a:ext cx="1685098" cy="541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Ausencia de cestas en algunos sectores de la ciudad y concentración en otros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0" name="Rectángulo 129">
            <a:extLst>
              <a:ext uri="{FF2B5EF4-FFF2-40B4-BE49-F238E27FC236}">
                <a16:creationId xmlns:a16="http://schemas.microsoft.com/office/drawing/2014/main" id="{4EC6F571-F86C-AB4D-AE81-E5FC81158F28}"/>
              </a:ext>
            </a:extLst>
          </p:cNvPr>
          <p:cNvSpPr/>
          <p:nvPr/>
        </p:nvSpPr>
        <p:spPr>
          <a:xfrm>
            <a:off x="3834161" y="5767942"/>
            <a:ext cx="1656080" cy="864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Falta de una estrategia de gestión social para la apropiación por parte de la ciudadanía con relación a las cestas instaladas en áreas públicas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1" name="Rectángulo 130">
            <a:extLst>
              <a:ext uri="{FF2B5EF4-FFF2-40B4-BE49-F238E27FC236}">
                <a16:creationId xmlns:a16="http://schemas.microsoft.com/office/drawing/2014/main" id="{3387246D-A413-304A-9015-A325E9B267B4}"/>
              </a:ext>
            </a:extLst>
          </p:cNvPr>
          <p:cNvSpPr/>
          <p:nvPr/>
        </p:nvSpPr>
        <p:spPr>
          <a:xfrm>
            <a:off x="5978030" y="4896730"/>
            <a:ext cx="2783618" cy="80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Deficiencias en la medición del impacto que tienen las campañas de gestión social aplicadas por parte de los concesionarios del servicio público de aseo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2" name="Rectángulo 131">
            <a:extLst>
              <a:ext uri="{FF2B5EF4-FFF2-40B4-BE49-F238E27FC236}">
                <a16:creationId xmlns:a16="http://schemas.microsoft.com/office/drawing/2014/main" id="{6C4D858B-9174-AB44-A0CB-C5140CB786DC}"/>
              </a:ext>
            </a:extLst>
          </p:cNvPr>
          <p:cNvSpPr/>
          <p:nvPr/>
        </p:nvSpPr>
        <p:spPr>
          <a:xfrm>
            <a:off x="6000536" y="5934874"/>
            <a:ext cx="2783618" cy="634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Desarticulación interinstitucional para la materialización de una cultura ciudadana que empodere a los usuarios del mobiliario en el espacio público del Distrito 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" name="Rectángulo 132">
            <a:extLst>
              <a:ext uri="{FF2B5EF4-FFF2-40B4-BE49-F238E27FC236}">
                <a16:creationId xmlns:a16="http://schemas.microsoft.com/office/drawing/2014/main" id="{712C3061-3A68-7948-905E-56E1F660225C}"/>
              </a:ext>
            </a:extLst>
          </p:cNvPr>
          <p:cNvSpPr/>
          <p:nvPr/>
        </p:nvSpPr>
        <p:spPr>
          <a:xfrm>
            <a:off x="9258279" y="5152678"/>
            <a:ext cx="2633664" cy="57691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Fuentes de información externas con datos que fueron levantados con otros propósitos 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4" name="Rectángulo 133">
            <a:extLst>
              <a:ext uri="{FF2B5EF4-FFF2-40B4-BE49-F238E27FC236}">
                <a16:creationId xmlns:a16="http://schemas.microsoft.com/office/drawing/2014/main" id="{EB0B3D4B-3F4D-AC45-9683-2B53C1FF793B}"/>
              </a:ext>
            </a:extLst>
          </p:cNvPr>
          <p:cNvSpPr/>
          <p:nvPr/>
        </p:nvSpPr>
        <p:spPr>
          <a:xfrm>
            <a:off x="9340310" y="5861368"/>
            <a:ext cx="2624724" cy="707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 información disponible no cuenta con el detalle requerido por el esquema de aseo y no permite determinar un cálculo exacto de los kilómetros de barrido a intervenir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5" name="CuadroTexto 112"/>
          <p:cNvSpPr txBox="1"/>
          <p:nvPr/>
        </p:nvSpPr>
        <p:spPr>
          <a:xfrm rot="16200000">
            <a:off x="169109" y="1704022"/>
            <a:ext cx="683260" cy="230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6" name="CuadroTexto 112"/>
          <p:cNvSpPr txBox="1"/>
          <p:nvPr/>
        </p:nvSpPr>
        <p:spPr>
          <a:xfrm rot="16200000">
            <a:off x="271498" y="4804727"/>
            <a:ext cx="671830" cy="2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CO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37" name="Rectángulo 136">
            <a:extLst>
              <a:ext uri="{FF2B5EF4-FFF2-40B4-BE49-F238E27FC236}">
                <a16:creationId xmlns:a16="http://schemas.microsoft.com/office/drawing/2014/main" id="{EB2CA315-CD7D-2145-ABF4-20FDA5C96912}"/>
              </a:ext>
            </a:extLst>
          </p:cNvPr>
          <p:cNvSpPr/>
          <p:nvPr/>
        </p:nvSpPr>
        <p:spPr>
          <a:xfrm>
            <a:off x="10035824" y="2160905"/>
            <a:ext cx="1771459" cy="899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Sobreestimación de los kilómetros de barrido a intervenir consignados en la línea base del PGIRS</a:t>
            </a:r>
          </a:p>
          <a:p>
            <a:pPr algn="ctr"/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9" name="Conector recto 138"/>
          <p:cNvCxnSpPr/>
          <p:nvPr/>
        </p:nvCxnSpPr>
        <p:spPr>
          <a:xfrm flipV="1">
            <a:off x="2517108" y="3191256"/>
            <a:ext cx="8404445" cy="1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 flipV="1">
            <a:off x="6611112" y="3209544"/>
            <a:ext cx="0" cy="108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de flecha 144"/>
          <p:cNvCxnSpPr>
            <a:endCxn id="110" idx="2"/>
          </p:cNvCxnSpPr>
          <p:nvPr/>
        </p:nvCxnSpPr>
        <p:spPr>
          <a:xfrm flipV="1">
            <a:off x="2517108" y="2924493"/>
            <a:ext cx="0" cy="28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cto de flecha 146"/>
          <p:cNvCxnSpPr>
            <a:endCxn id="111" idx="2"/>
          </p:cNvCxnSpPr>
          <p:nvPr/>
        </p:nvCxnSpPr>
        <p:spPr>
          <a:xfrm flipV="1">
            <a:off x="4497990" y="3045778"/>
            <a:ext cx="1" cy="154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recto de flecha 150"/>
          <p:cNvCxnSpPr>
            <a:endCxn id="112" idx="2"/>
          </p:cNvCxnSpPr>
          <p:nvPr/>
        </p:nvCxnSpPr>
        <p:spPr>
          <a:xfrm flipH="1" flipV="1">
            <a:off x="6999097" y="2997212"/>
            <a:ext cx="5207" cy="176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cto de flecha 154"/>
          <p:cNvCxnSpPr>
            <a:endCxn id="113" idx="2"/>
          </p:cNvCxnSpPr>
          <p:nvPr/>
        </p:nvCxnSpPr>
        <p:spPr>
          <a:xfrm flipV="1">
            <a:off x="9052527" y="3053462"/>
            <a:ext cx="1" cy="156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cto de flecha 156"/>
          <p:cNvCxnSpPr>
            <a:endCxn id="137" idx="2"/>
          </p:cNvCxnSpPr>
          <p:nvPr/>
        </p:nvCxnSpPr>
        <p:spPr>
          <a:xfrm flipV="1">
            <a:off x="10921553" y="3060013"/>
            <a:ext cx="1" cy="149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/>
          <p:cNvCxnSpPr/>
          <p:nvPr/>
        </p:nvCxnSpPr>
        <p:spPr>
          <a:xfrm>
            <a:off x="1380744" y="1048945"/>
            <a:ext cx="2" cy="770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cto de flecha 190"/>
          <p:cNvCxnSpPr>
            <a:endCxn id="114" idx="1"/>
          </p:cNvCxnSpPr>
          <p:nvPr/>
        </p:nvCxnSpPr>
        <p:spPr>
          <a:xfrm flipV="1">
            <a:off x="1380744" y="1024573"/>
            <a:ext cx="327375" cy="18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de flecha 192"/>
          <p:cNvCxnSpPr>
            <a:endCxn id="115" idx="1"/>
          </p:cNvCxnSpPr>
          <p:nvPr/>
        </p:nvCxnSpPr>
        <p:spPr>
          <a:xfrm>
            <a:off x="1380744" y="1819274"/>
            <a:ext cx="30895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1209643" y="1573085"/>
            <a:ext cx="0" cy="1091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de flecha 198"/>
          <p:cNvCxnSpPr>
            <a:stCxn id="110" idx="1"/>
          </p:cNvCxnSpPr>
          <p:nvPr/>
        </p:nvCxnSpPr>
        <p:spPr>
          <a:xfrm flipH="1" flipV="1">
            <a:off x="1209643" y="2664207"/>
            <a:ext cx="483870" cy="2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201"/>
          <p:cNvCxnSpPr/>
          <p:nvPr/>
        </p:nvCxnSpPr>
        <p:spPr>
          <a:xfrm>
            <a:off x="1200531" y="1567106"/>
            <a:ext cx="1718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de flecha 204"/>
          <p:cNvCxnSpPr>
            <a:stCxn id="111" idx="1"/>
          </p:cNvCxnSpPr>
          <p:nvPr/>
        </p:nvCxnSpPr>
        <p:spPr>
          <a:xfrm flipH="1">
            <a:off x="3437223" y="2653031"/>
            <a:ext cx="264160" cy="11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ector recto 210"/>
          <p:cNvCxnSpPr/>
          <p:nvPr/>
        </p:nvCxnSpPr>
        <p:spPr>
          <a:xfrm flipV="1">
            <a:off x="3437223" y="1303973"/>
            <a:ext cx="0" cy="1360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ector recto 214"/>
          <p:cNvCxnSpPr/>
          <p:nvPr/>
        </p:nvCxnSpPr>
        <p:spPr>
          <a:xfrm>
            <a:off x="3557016" y="950976"/>
            <a:ext cx="0" cy="749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ector recto 217"/>
          <p:cNvCxnSpPr/>
          <p:nvPr/>
        </p:nvCxnSpPr>
        <p:spPr>
          <a:xfrm>
            <a:off x="3437223" y="1303973"/>
            <a:ext cx="119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ector recto de flecha 219"/>
          <p:cNvCxnSpPr>
            <a:endCxn id="116" idx="1"/>
          </p:cNvCxnSpPr>
          <p:nvPr/>
        </p:nvCxnSpPr>
        <p:spPr>
          <a:xfrm flipV="1">
            <a:off x="3557016" y="949326"/>
            <a:ext cx="242157" cy="1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de flecha 221"/>
          <p:cNvCxnSpPr>
            <a:endCxn id="117" idx="1"/>
          </p:cNvCxnSpPr>
          <p:nvPr/>
        </p:nvCxnSpPr>
        <p:spPr>
          <a:xfrm>
            <a:off x="3557016" y="1696722"/>
            <a:ext cx="143097" cy="9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ector recto de flecha 225"/>
          <p:cNvCxnSpPr>
            <a:stCxn id="112" idx="1"/>
          </p:cNvCxnSpPr>
          <p:nvPr/>
        </p:nvCxnSpPr>
        <p:spPr>
          <a:xfrm flipH="1" flipV="1">
            <a:off x="5582570" y="2743200"/>
            <a:ext cx="346392" cy="4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 flipV="1">
            <a:off x="5558757" y="1411666"/>
            <a:ext cx="0" cy="1349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 flipH="1">
            <a:off x="5815585" y="984980"/>
            <a:ext cx="13710" cy="834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cto de flecha 233"/>
          <p:cNvCxnSpPr>
            <a:endCxn id="118" idx="1"/>
          </p:cNvCxnSpPr>
          <p:nvPr/>
        </p:nvCxnSpPr>
        <p:spPr>
          <a:xfrm>
            <a:off x="5815584" y="977339"/>
            <a:ext cx="270441" cy="7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de flecha 255"/>
          <p:cNvCxnSpPr/>
          <p:nvPr/>
        </p:nvCxnSpPr>
        <p:spPr>
          <a:xfrm>
            <a:off x="5812536" y="1806395"/>
            <a:ext cx="270441" cy="7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5547803" y="1411666"/>
            <a:ext cx="2647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de flecha 259"/>
          <p:cNvCxnSpPr>
            <a:stCxn id="113" idx="0"/>
            <a:endCxn id="120" idx="2"/>
          </p:cNvCxnSpPr>
          <p:nvPr/>
        </p:nvCxnSpPr>
        <p:spPr>
          <a:xfrm flipH="1" flipV="1">
            <a:off x="9047967" y="1948562"/>
            <a:ext cx="4561" cy="326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de flecha 261"/>
          <p:cNvCxnSpPr>
            <a:stCxn id="137" idx="0"/>
            <a:endCxn id="121" idx="2"/>
          </p:cNvCxnSpPr>
          <p:nvPr/>
        </p:nvCxnSpPr>
        <p:spPr>
          <a:xfrm flipH="1" flipV="1">
            <a:off x="10890491" y="1859871"/>
            <a:ext cx="31063" cy="301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1708119" y="3931920"/>
            <a:ext cx="8877249" cy="2581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de flecha 269"/>
          <p:cNvCxnSpPr/>
          <p:nvPr/>
        </p:nvCxnSpPr>
        <p:spPr>
          <a:xfrm flipV="1">
            <a:off x="1708119" y="3920735"/>
            <a:ext cx="0" cy="117307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de flecha 271"/>
          <p:cNvCxnSpPr>
            <a:stCxn id="124" idx="0"/>
          </p:cNvCxnSpPr>
          <p:nvPr/>
        </p:nvCxnSpPr>
        <p:spPr>
          <a:xfrm flipH="1" flipV="1">
            <a:off x="4633720" y="3931920"/>
            <a:ext cx="1" cy="10186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ector recto de flecha 273"/>
          <p:cNvCxnSpPr>
            <a:stCxn id="125" idx="0"/>
          </p:cNvCxnSpPr>
          <p:nvPr/>
        </p:nvCxnSpPr>
        <p:spPr>
          <a:xfrm flipV="1">
            <a:off x="7369839" y="3945636"/>
            <a:ext cx="0" cy="17900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ector recto de flecha 275"/>
          <p:cNvCxnSpPr>
            <a:stCxn id="126" idx="0"/>
          </p:cNvCxnSpPr>
          <p:nvPr/>
        </p:nvCxnSpPr>
        <p:spPr>
          <a:xfrm flipV="1">
            <a:off x="10585368" y="3959352"/>
            <a:ext cx="0" cy="15122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>
            <a:stCxn id="109" idx="2"/>
          </p:cNvCxnSpPr>
          <p:nvPr/>
        </p:nvCxnSpPr>
        <p:spPr>
          <a:xfrm flipH="1">
            <a:off x="6118510" y="3824923"/>
            <a:ext cx="1" cy="9581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de flecha 280"/>
          <p:cNvCxnSpPr>
            <a:stCxn id="128" idx="1"/>
          </p:cNvCxnSpPr>
          <p:nvPr/>
        </p:nvCxnSpPr>
        <p:spPr>
          <a:xfrm flipH="1" flipV="1">
            <a:off x="923544" y="6176931"/>
            <a:ext cx="286099" cy="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ector recto de flecha 291"/>
          <p:cNvCxnSpPr/>
          <p:nvPr/>
        </p:nvCxnSpPr>
        <p:spPr>
          <a:xfrm flipV="1">
            <a:off x="850392" y="4427486"/>
            <a:ext cx="350139" cy="2475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ector recto de flecha 311"/>
          <p:cNvCxnSpPr>
            <a:stCxn id="132" idx="1"/>
          </p:cNvCxnSpPr>
          <p:nvPr/>
        </p:nvCxnSpPr>
        <p:spPr>
          <a:xfrm flipH="1" flipV="1">
            <a:off x="5680169" y="6251897"/>
            <a:ext cx="320367" cy="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ector recto 313"/>
          <p:cNvCxnSpPr/>
          <p:nvPr/>
        </p:nvCxnSpPr>
        <p:spPr>
          <a:xfrm flipV="1">
            <a:off x="5680169" y="5300827"/>
            <a:ext cx="0" cy="93147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ector recto de flecha 330"/>
          <p:cNvCxnSpPr>
            <a:stCxn id="134" idx="1"/>
          </p:cNvCxnSpPr>
          <p:nvPr/>
        </p:nvCxnSpPr>
        <p:spPr>
          <a:xfrm flipH="1" flipV="1">
            <a:off x="9043416" y="6215144"/>
            <a:ext cx="296894" cy="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ector recto 332"/>
          <p:cNvCxnSpPr/>
          <p:nvPr/>
        </p:nvCxnSpPr>
        <p:spPr>
          <a:xfrm flipV="1">
            <a:off x="9043416" y="5422391"/>
            <a:ext cx="18288" cy="80991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ector recto de flecha 339"/>
          <p:cNvCxnSpPr/>
          <p:nvPr/>
        </p:nvCxnSpPr>
        <p:spPr>
          <a:xfrm flipV="1">
            <a:off x="8951976" y="4472984"/>
            <a:ext cx="253726" cy="757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ector recto de flecha 358"/>
          <p:cNvCxnSpPr>
            <a:stCxn id="127" idx="1"/>
          </p:cNvCxnSpPr>
          <p:nvPr/>
        </p:nvCxnSpPr>
        <p:spPr>
          <a:xfrm flipH="1">
            <a:off x="923544" y="5241132"/>
            <a:ext cx="286099" cy="1476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 flipV="1">
            <a:off x="923544" y="5255895"/>
            <a:ext cx="0" cy="92103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 flipH="1">
            <a:off x="850392" y="5729596"/>
            <a:ext cx="7315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Conector recto 364"/>
          <p:cNvCxnSpPr/>
          <p:nvPr/>
        </p:nvCxnSpPr>
        <p:spPr>
          <a:xfrm flipV="1">
            <a:off x="832104" y="4427486"/>
            <a:ext cx="18288" cy="130211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ector recto de flecha 369"/>
          <p:cNvCxnSpPr>
            <a:stCxn id="130" idx="1"/>
          </p:cNvCxnSpPr>
          <p:nvPr/>
        </p:nvCxnSpPr>
        <p:spPr>
          <a:xfrm flipH="1" flipV="1">
            <a:off x="3630168" y="6176931"/>
            <a:ext cx="203993" cy="2331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ector recto de flecha 375"/>
          <p:cNvCxnSpPr>
            <a:stCxn id="129" idx="1"/>
          </p:cNvCxnSpPr>
          <p:nvPr/>
        </p:nvCxnSpPr>
        <p:spPr>
          <a:xfrm flipH="1" flipV="1">
            <a:off x="3630168" y="5255895"/>
            <a:ext cx="160432" cy="4493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Conector recto 377"/>
          <p:cNvCxnSpPr/>
          <p:nvPr/>
        </p:nvCxnSpPr>
        <p:spPr>
          <a:xfrm flipV="1">
            <a:off x="3630168" y="5255895"/>
            <a:ext cx="0" cy="94434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Conector recto 379"/>
          <p:cNvCxnSpPr/>
          <p:nvPr/>
        </p:nvCxnSpPr>
        <p:spPr>
          <a:xfrm flipH="1">
            <a:off x="3557016" y="5767942"/>
            <a:ext cx="7315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ector recto 381"/>
          <p:cNvCxnSpPr/>
          <p:nvPr/>
        </p:nvCxnSpPr>
        <p:spPr>
          <a:xfrm flipV="1">
            <a:off x="3557016" y="4427486"/>
            <a:ext cx="0" cy="134045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ector recto de flecha 383"/>
          <p:cNvCxnSpPr>
            <a:endCxn id="124" idx="1"/>
          </p:cNvCxnSpPr>
          <p:nvPr/>
        </p:nvCxnSpPr>
        <p:spPr>
          <a:xfrm>
            <a:off x="3557016" y="4427486"/>
            <a:ext cx="162622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ector recto de flecha 388"/>
          <p:cNvCxnSpPr>
            <a:stCxn id="131" idx="1"/>
          </p:cNvCxnSpPr>
          <p:nvPr/>
        </p:nvCxnSpPr>
        <p:spPr>
          <a:xfrm flipH="1">
            <a:off x="5680170" y="5298498"/>
            <a:ext cx="297860" cy="233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Conector recto 396"/>
          <p:cNvCxnSpPr/>
          <p:nvPr/>
        </p:nvCxnSpPr>
        <p:spPr>
          <a:xfrm flipH="1" flipV="1">
            <a:off x="5613621" y="5696192"/>
            <a:ext cx="66548" cy="640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ector recto 401"/>
          <p:cNvCxnSpPr/>
          <p:nvPr/>
        </p:nvCxnSpPr>
        <p:spPr>
          <a:xfrm flipV="1">
            <a:off x="5613621" y="4584064"/>
            <a:ext cx="0" cy="111212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5" name="Conector recto de flecha 404"/>
          <p:cNvCxnSpPr/>
          <p:nvPr/>
        </p:nvCxnSpPr>
        <p:spPr>
          <a:xfrm>
            <a:off x="5613621" y="4584064"/>
            <a:ext cx="305862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Conector recto de flecha 407"/>
          <p:cNvCxnSpPr>
            <a:stCxn id="133" idx="1"/>
          </p:cNvCxnSpPr>
          <p:nvPr/>
        </p:nvCxnSpPr>
        <p:spPr>
          <a:xfrm flipH="1" flipV="1">
            <a:off x="9050247" y="5439551"/>
            <a:ext cx="208032" cy="1586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ector recto 411"/>
          <p:cNvCxnSpPr/>
          <p:nvPr/>
        </p:nvCxnSpPr>
        <p:spPr>
          <a:xfrm flipH="1">
            <a:off x="8899841" y="5827347"/>
            <a:ext cx="15040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Conector recto 413"/>
          <p:cNvCxnSpPr/>
          <p:nvPr/>
        </p:nvCxnSpPr>
        <p:spPr>
          <a:xfrm flipV="1">
            <a:off x="8887968" y="4472984"/>
            <a:ext cx="36576" cy="135436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663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93392" y="320040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OBJETIVOS BARRIDO Y LIMPIEZA DE AREAS PUBLICAS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50E0563-A72D-ED4D-9F58-5EB91FBFE83E}"/>
              </a:ext>
            </a:extLst>
          </p:cNvPr>
          <p:cNvSpPr/>
          <p:nvPr/>
        </p:nvSpPr>
        <p:spPr>
          <a:xfrm>
            <a:off x="1278219" y="2882598"/>
            <a:ext cx="10009613" cy="3290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la eficiencia en el barrido y limpieza de vías y áreas públicas de la ciudad y de las actividades asociadas a las cestas públicas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15DFD21-612F-544F-BC50-A6AEF2D80ACB}"/>
              </a:ext>
            </a:extLst>
          </p:cNvPr>
          <p:cNvSpPr/>
          <p:nvPr/>
        </p:nvSpPr>
        <p:spPr>
          <a:xfrm>
            <a:off x="607967" y="3431439"/>
            <a:ext cx="1900415" cy="801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las necesidades particulares de barrido y limpieza en las diferentes zonas de la ciudad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678DEC5-5E3C-5A43-AB08-8821300596B3}"/>
              </a:ext>
            </a:extLst>
          </p:cNvPr>
          <p:cNvSpPr/>
          <p:nvPr/>
        </p:nvSpPr>
        <p:spPr>
          <a:xfrm>
            <a:off x="158515" y="4507114"/>
            <a:ext cx="1399660" cy="1228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las dinámicas de la actividad económica en algunos sectores de la ciudad que repercuten en la circulación de usuarios en el espacio público</a:t>
            </a:r>
          </a:p>
          <a:p>
            <a:pPr algn="ctr"/>
            <a:endParaRPr lang="es-E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6A3B99C-66A9-D04F-B2D6-967DBAA4A796}"/>
              </a:ext>
            </a:extLst>
          </p:cNvPr>
          <p:cNvSpPr/>
          <p:nvPr/>
        </p:nvSpPr>
        <p:spPr>
          <a:xfrm>
            <a:off x="1593773" y="4388915"/>
            <a:ext cx="1833655" cy="1228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Articular con entidades distritales programas de mejoramiento y embellecimiento  de áreas de espacio público con cobertura blanda para disminuir la generación de material de arrastre hacia las vías y áreas públicas con cobertura dura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BC39E2-536B-6944-B3F2-2E08B9562ADC}"/>
              </a:ext>
            </a:extLst>
          </p:cNvPr>
          <p:cNvSpPr/>
          <p:nvPr/>
        </p:nvSpPr>
        <p:spPr>
          <a:xfrm>
            <a:off x="3502271" y="3394244"/>
            <a:ext cx="2190532" cy="8761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Realizar  un diagnóstico que permita identificar las necesidades de instalación, distribución, retiro y reposición de cestas públicas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68BC936-BEFF-BF49-AB9A-605B1C9F0CAF}"/>
              </a:ext>
            </a:extLst>
          </p:cNvPr>
          <p:cNvSpPr/>
          <p:nvPr/>
        </p:nvSpPr>
        <p:spPr>
          <a:xfrm>
            <a:off x="3502271" y="4637753"/>
            <a:ext cx="945638" cy="7715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Optimizar la distribución de cestas en la ciudad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EC6F571-F86C-AB4D-AE81-E5FC81158F28}"/>
              </a:ext>
            </a:extLst>
          </p:cNvPr>
          <p:cNvSpPr/>
          <p:nvPr/>
        </p:nvSpPr>
        <p:spPr>
          <a:xfrm>
            <a:off x="4634255" y="4660805"/>
            <a:ext cx="1378720" cy="9568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Generar estrategias de gestión social para que la ciudadanía se apropie del mobiliario urbano de la ciudad  como las cestas.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A598EE6-3B8F-994F-9B04-E7573C780A80}"/>
              </a:ext>
            </a:extLst>
          </p:cNvPr>
          <p:cNvSpPr/>
          <p:nvPr/>
        </p:nvSpPr>
        <p:spPr>
          <a:xfrm>
            <a:off x="6236318" y="3457442"/>
            <a:ext cx="2920278" cy="753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Fortalecer los programas de cultura ciudadana y gestión social sobre el adecuado uso del mobiliario del Distrito dispuesto en espacio público, separación efectiva en la fuente y la economía circular.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3387246D-A413-304A-9015-A325E9B267B4}"/>
              </a:ext>
            </a:extLst>
          </p:cNvPr>
          <p:cNvSpPr/>
          <p:nvPr/>
        </p:nvSpPr>
        <p:spPr>
          <a:xfrm>
            <a:off x="6271826" y="4378498"/>
            <a:ext cx="1349789" cy="1343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Implementar  indicadores  de evaluación de la eficiencia de las campañas de gestión social aplicadas por parte de los concesionarios del servicio público de aseo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C4D858B-9174-AB44-A0CB-C5140CB786DC}"/>
              </a:ext>
            </a:extLst>
          </p:cNvPr>
          <p:cNvSpPr/>
          <p:nvPr/>
        </p:nvSpPr>
        <p:spPr>
          <a:xfrm>
            <a:off x="7792759" y="4378486"/>
            <a:ext cx="1363837" cy="12922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Articular la gestión  interinstitucional para la materialización de una cultura ciudadana que empodere a los usuarios del mobiliario en el espacio público del Distrito Capital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6976697-7CE7-7D4C-A9E6-B444F6B3FA95}"/>
              </a:ext>
            </a:extLst>
          </p:cNvPr>
          <p:cNvSpPr/>
          <p:nvPr/>
        </p:nvSpPr>
        <p:spPr>
          <a:xfrm>
            <a:off x="9712217" y="3431439"/>
            <a:ext cx="1936613" cy="727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Lograr un adecuado nivel de precisión y exactitud posicional en la identificación de zonas objeto de barrido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12C3061-3A68-7948-905E-56E1F660225C}"/>
              </a:ext>
            </a:extLst>
          </p:cNvPr>
          <p:cNvSpPr/>
          <p:nvPr/>
        </p:nvSpPr>
        <p:spPr>
          <a:xfrm>
            <a:off x="9547459" y="4352360"/>
            <a:ext cx="1133065" cy="12374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Fortalecimiento de la información de fuentes externas de acuerdo a las necesidades de la Entidad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B0B3D4B-3F4D-AC45-9683-2B53C1FF793B}"/>
              </a:ext>
            </a:extLst>
          </p:cNvPr>
          <p:cNvSpPr/>
          <p:nvPr/>
        </p:nvSpPr>
        <p:spPr>
          <a:xfrm>
            <a:off x="10774190" y="4352360"/>
            <a:ext cx="1346200" cy="1383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La información cuenta con el detalle requerido por el esquema de aseo y permite determinar el cálculo exacto de los metros lineales objeto de barrido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E775371-CBC6-DD44-BB96-3E71EDF16945}"/>
              </a:ext>
            </a:extLst>
          </p:cNvPr>
          <p:cNvSpPr/>
          <p:nvPr/>
        </p:nvSpPr>
        <p:spPr>
          <a:xfrm>
            <a:off x="799395" y="1946845"/>
            <a:ext cx="1569809" cy="699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 la acumulación de residuos que son objeto de barrido en vías y áreas públicas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148968B-4801-D748-A63B-A1DAE930A079}"/>
              </a:ext>
            </a:extLst>
          </p:cNvPr>
          <p:cNvSpPr/>
          <p:nvPr/>
        </p:nvSpPr>
        <p:spPr>
          <a:xfrm>
            <a:off x="2963456" y="1974245"/>
            <a:ext cx="1839719" cy="688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Utilizar y mantener adecuadamente las cestas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2373668-7650-4542-9EBF-69E9422601D9}"/>
              </a:ext>
            </a:extLst>
          </p:cNvPr>
          <p:cNvSpPr/>
          <p:nvPr/>
        </p:nvSpPr>
        <p:spPr>
          <a:xfrm>
            <a:off x="5770346" y="1892452"/>
            <a:ext cx="1928812" cy="8032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Disminuir la </a:t>
            </a:r>
            <a:r>
              <a:rPr lang="es-ES" sz="900" dirty="0" err="1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vandalización</a:t>
            </a:r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y/o hurto del mobiliario urbano para la presentación de residuos sólidos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E439FC4-5F18-2641-9316-66DE4E7E2DFB}"/>
              </a:ext>
            </a:extLst>
          </p:cNvPr>
          <p:cNvSpPr/>
          <p:nvPr/>
        </p:nvSpPr>
        <p:spPr>
          <a:xfrm>
            <a:off x="8258411" y="1922400"/>
            <a:ext cx="2033336" cy="798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Garantizar que la tarifa pagada por  los usuarios del servicio público de aseo refleja la realidad de la prestación de la actividad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548992B-6C2C-8A42-B2AF-8A88F41C9FDF}"/>
              </a:ext>
            </a:extLst>
          </p:cNvPr>
          <p:cNvSpPr/>
          <p:nvPr/>
        </p:nvSpPr>
        <p:spPr>
          <a:xfrm>
            <a:off x="158515" y="600219"/>
            <a:ext cx="1370053" cy="1005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 los residuos sólidos que   llegan al sistema  alcantarillado de aguas lluvias y combinados la ciudad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054FE5D0-910A-4547-8DE2-8FBA98D29F18}"/>
              </a:ext>
            </a:extLst>
          </p:cNvPr>
          <p:cNvSpPr/>
          <p:nvPr/>
        </p:nvSpPr>
        <p:spPr>
          <a:xfrm>
            <a:off x="1742267" y="707009"/>
            <a:ext cx="1012133" cy="862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Percepción positiva  de limpieza en vías y áreas públicas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FEE1F71-1EF9-B447-849E-6BE9729A65E9}"/>
              </a:ext>
            </a:extLst>
          </p:cNvPr>
          <p:cNvSpPr/>
          <p:nvPr/>
        </p:nvSpPr>
        <p:spPr>
          <a:xfrm>
            <a:off x="3096233" y="682986"/>
            <a:ext cx="975893" cy="892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Cumplimiento del concepto de área limpia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5DD47AFC-19A2-1242-9B6F-38F02CD1C076}"/>
              </a:ext>
            </a:extLst>
          </p:cNvPr>
          <p:cNvSpPr/>
          <p:nvPr/>
        </p:nvSpPr>
        <p:spPr>
          <a:xfrm>
            <a:off x="4245420" y="950059"/>
            <a:ext cx="1063257" cy="632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Espacio público libre de residuos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3D52864E-28CD-C140-864D-C1D26CA40619}"/>
              </a:ext>
            </a:extLst>
          </p:cNvPr>
          <p:cNvSpPr/>
          <p:nvPr/>
        </p:nvSpPr>
        <p:spPr>
          <a:xfrm>
            <a:off x="5627806" y="682986"/>
            <a:ext cx="1351604" cy="1057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Existencia de mobiliario que fomente la separación efectiva en la fuente de residuos que son  generados por los transeúntes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8983D6A-BC1A-B543-80F9-DC0A822A851C}"/>
              </a:ext>
            </a:extLst>
          </p:cNvPr>
          <p:cNvSpPr/>
          <p:nvPr/>
        </p:nvSpPr>
        <p:spPr>
          <a:xfrm>
            <a:off x="7154235" y="797450"/>
            <a:ext cx="1277047" cy="9609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Disminuir los costos asociados en el mantenimiento no reconocido vía tarifa y/o la reposición de cestas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137F918E-BA27-5E47-8061-3E1914AB4124}"/>
              </a:ext>
            </a:extLst>
          </p:cNvPr>
          <p:cNvSpPr/>
          <p:nvPr/>
        </p:nvSpPr>
        <p:spPr>
          <a:xfrm>
            <a:off x="8651659" y="687556"/>
            <a:ext cx="1457325" cy="1057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Disminuir las PQR presentadas por parte de los usuarios del servicio público de aseo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EB2CA315-CD7D-2145-ABF4-20FDA5C96912}"/>
              </a:ext>
            </a:extLst>
          </p:cNvPr>
          <p:cNvSpPr/>
          <p:nvPr/>
        </p:nvSpPr>
        <p:spPr>
          <a:xfrm>
            <a:off x="10484951" y="1857476"/>
            <a:ext cx="1605762" cy="910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Precisar  los kilómetros y elementos objeto de atención mediante barrido en la línea base del PGIRS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46DEDC2-8ECC-4645-9BA4-F0664ECE7AF3}"/>
              </a:ext>
            </a:extLst>
          </p:cNvPr>
          <p:cNvSpPr/>
          <p:nvPr/>
        </p:nvSpPr>
        <p:spPr>
          <a:xfrm>
            <a:off x="10458825" y="805929"/>
            <a:ext cx="1399137" cy="7066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Fortalecimiento de la supervisión de la actividad de barrido y limpieza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cxnSp>
        <p:nvCxnSpPr>
          <p:cNvPr id="31" name="Conector angular 30"/>
          <p:cNvCxnSpPr>
            <a:stCxn id="5" idx="0"/>
            <a:endCxn id="3" idx="2"/>
          </p:cNvCxnSpPr>
          <p:nvPr/>
        </p:nvCxnSpPr>
        <p:spPr>
          <a:xfrm rot="5400000" flipH="1" flipV="1">
            <a:off x="3810729" y="959143"/>
            <a:ext cx="219742" cy="4724851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8" idx="0"/>
            <a:endCxn id="3" idx="2"/>
          </p:cNvCxnSpPr>
          <p:nvPr/>
        </p:nvCxnSpPr>
        <p:spPr>
          <a:xfrm rot="5400000" flipH="1" flipV="1">
            <a:off x="5349008" y="2460227"/>
            <a:ext cx="182547" cy="1685489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stCxn id="11" idx="0"/>
            <a:endCxn id="3" idx="2"/>
          </p:cNvCxnSpPr>
          <p:nvPr/>
        </p:nvCxnSpPr>
        <p:spPr>
          <a:xfrm rot="16200000" flipV="1">
            <a:off x="6866870" y="2627854"/>
            <a:ext cx="245745" cy="1413431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stCxn id="14" idx="0"/>
            <a:endCxn id="3" idx="2"/>
          </p:cNvCxnSpPr>
          <p:nvPr/>
        </p:nvCxnSpPr>
        <p:spPr>
          <a:xfrm rot="16200000" flipV="1">
            <a:off x="8371904" y="1122819"/>
            <a:ext cx="219742" cy="4397498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r 38"/>
          <p:cNvCxnSpPr>
            <a:stCxn id="6" idx="0"/>
            <a:endCxn id="5" idx="2"/>
          </p:cNvCxnSpPr>
          <p:nvPr/>
        </p:nvCxnSpPr>
        <p:spPr>
          <a:xfrm rot="5400000" flipH="1" flipV="1">
            <a:off x="1071295" y="4020234"/>
            <a:ext cx="273931" cy="699830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angular 40"/>
          <p:cNvCxnSpPr>
            <a:cxnSpLocks/>
            <a:stCxn id="7" idx="0"/>
            <a:endCxn id="5" idx="2"/>
          </p:cNvCxnSpPr>
          <p:nvPr/>
        </p:nvCxnSpPr>
        <p:spPr>
          <a:xfrm rot="16200000" flipV="1">
            <a:off x="1956522" y="3834836"/>
            <a:ext cx="155732" cy="95242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>
            <a:stCxn id="10" idx="0"/>
            <a:endCxn id="8" idx="2"/>
          </p:cNvCxnSpPr>
          <p:nvPr/>
        </p:nvCxnSpPr>
        <p:spPr>
          <a:xfrm rot="16200000" flipV="1">
            <a:off x="4765363" y="4102553"/>
            <a:ext cx="390427" cy="726078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angular 49"/>
          <p:cNvCxnSpPr>
            <a:stCxn id="12" idx="0"/>
            <a:endCxn id="11" idx="2"/>
          </p:cNvCxnSpPr>
          <p:nvPr/>
        </p:nvCxnSpPr>
        <p:spPr>
          <a:xfrm rot="5400000" flipH="1" flipV="1">
            <a:off x="7238042" y="3920083"/>
            <a:ext cx="167094" cy="74973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r 51"/>
          <p:cNvCxnSpPr>
            <a:stCxn id="13" idx="0"/>
            <a:endCxn id="11" idx="2"/>
          </p:cNvCxnSpPr>
          <p:nvPr/>
        </p:nvCxnSpPr>
        <p:spPr>
          <a:xfrm rot="16200000" flipV="1">
            <a:off x="8002027" y="3905834"/>
            <a:ext cx="167082" cy="778221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r 53"/>
          <p:cNvCxnSpPr>
            <a:stCxn id="15" idx="0"/>
            <a:endCxn id="14" idx="2"/>
          </p:cNvCxnSpPr>
          <p:nvPr/>
        </p:nvCxnSpPr>
        <p:spPr>
          <a:xfrm rot="5400000" flipH="1" flipV="1">
            <a:off x="10300392" y="3972228"/>
            <a:ext cx="193733" cy="566532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r 55"/>
          <p:cNvCxnSpPr>
            <a:stCxn id="16" idx="0"/>
            <a:endCxn id="14" idx="2"/>
          </p:cNvCxnSpPr>
          <p:nvPr/>
        </p:nvCxnSpPr>
        <p:spPr>
          <a:xfrm rot="16200000" flipV="1">
            <a:off x="10967041" y="3872111"/>
            <a:ext cx="193733" cy="76676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r 58"/>
          <p:cNvCxnSpPr>
            <a:stCxn id="3" idx="0"/>
            <a:endCxn id="17" idx="2"/>
          </p:cNvCxnSpPr>
          <p:nvPr/>
        </p:nvCxnSpPr>
        <p:spPr>
          <a:xfrm rot="16200000" flipV="1">
            <a:off x="3815632" y="415204"/>
            <a:ext cx="236063" cy="46987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angular 60"/>
          <p:cNvCxnSpPr>
            <a:stCxn id="3" idx="0"/>
            <a:endCxn id="18" idx="2"/>
          </p:cNvCxnSpPr>
          <p:nvPr/>
        </p:nvCxnSpPr>
        <p:spPr>
          <a:xfrm rot="16200000" flipV="1">
            <a:off x="4973488" y="1573060"/>
            <a:ext cx="219367" cy="23997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angular 62"/>
          <p:cNvCxnSpPr>
            <a:stCxn id="3" idx="0"/>
            <a:endCxn id="19" idx="2"/>
          </p:cNvCxnSpPr>
          <p:nvPr/>
        </p:nvCxnSpPr>
        <p:spPr>
          <a:xfrm rot="5400000" flipH="1" flipV="1">
            <a:off x="6415459" y="2563305"/>
            <a:ext cx="186860" cy="4517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r 64"/>
          <p:cNvCxnSpPr>
            <a:stCxn id="3" idx="0"/>
            <a:endCxn id="20" idx="2"/>
          </p:cNvCxnSpPr>
          <p:nvPr/>
        </p:nvCxnSpPr>
        <p:spPr>
          <a:xfrm rot="5400000" flipH="1" flipV="1">
            <a:off x="7698201" y="1305721"/>
            <a:ext cx="161702" cy="299205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r 66"/>
          <p:cNvCxnSpPr>
            <a:stCxn id="3" idx="0"/>
            <a:endCxn id="28" idx="2"/>
          </p:cNvCxnSpPr>
          <p:nvPr/>
        </p:nvCxnSpPr>
        <p:spPr>
          <a:xfrm rot="5400000" flipH="1" flipV="1">
            <a:off x="8728350" y="323116"/>
            <a:ext cx="114159" cy="50048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>
            <a:cxnSpLocks/>
            <a:stCxn id="17" idx="0"/>
            <a:endCxn id="21" idx="2"/>
          </p:cNvCxnSpPr>
          <p:nvPr/>
        </p:nvCxnSpPr>
        <p:spPr>
          <a:xfrm rot="16200000" flipV="1">
            <a:off x="1043512" y="1406057"/>
            <a:ext cx="340818" cy="7407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>
            <a:stCxn id="17" idx="0"/>
            <a:endCxn id="22" idx="2"/>
          </p:cNvCxnSpPr>
          <p:nvPr/>
        </p:nvCxnSpPr>
        <p:spPr>
          <a:xfrm rot="5400000" flipH="1" flipV="1">
            <a:off x="1727715" y="1426226"/>
            <a:ext cx="377204" cy="6640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angular 72"/>
          <p:cNvCxnSpPr>
            <a:stCxn id="18" idx="0"/>
            <a:endCxn id="23" idx="2"/>
          </p:cNvCxnSpPr>
          <p:nvPr/>
        </p:nvCxnSpPr>
        <p:spPr>
          <a:xfrm rot="16200000" flipV="1">
            <a:off x="3534618" y="1625547"/>
            <a:ext cx="398260" cy="2991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>
            <a:stCxn id="18" idx="0"/>
            <a:endCxn id="24" idx="2"/>
          </p:cNvCxnSpPr>
          <p:nvPr/>
        </p:nvCxnSpPr>
        <p:spPr>
          <a:xfrm rot="5400000" flipH="1" flipV="1">
            <a:off x="4134422" y="1331619"/>
            <a:ext cx="391521" cy="8937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>
            <a:stCxn id="19" idx="0"/>
            <a:endCxn id="25" idx="2"/>
          </p:cNvCxnSpPr>
          <p:nvPr/>
        </p:nvCxnSpPr>
        <p:spPr>
          <a:xfrm rot="16200000" flipV="1">
            <a:off x="6443085" y="1600785"/>
            <a:ext cx="152191" cy="43114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19" idx="0"/>
            <a:endCxn id="26" idx="2"/>
          </p:cNvCxnSpPr>
          <p:nvPr/>
        </p:nvCxnSpPr>
        <p:spPr>
          <a:xfrm rot="5400000" flipH="1" flipV="1">
            <a:off x="7196707" y="1296401"/>
            <a:ext cx="134096" cy="10580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/>
          <p:cNvCxnSpPr>
            <a:stCxn id="20" idx="0"/>
          </p:cNvCxnSpPr>
          <p:nvPr/>
        </p:nvCxnSpPr>
        <p:spPr>
          <a:xfrm flipV="1">
            <a:off x="9275079" y="1718776"/>
            <a:ext cx="0" cy="203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de flecha 84"/>
          <p:cNvCxnSpPr>
            <a:stCxn id="28" idx="0"/>
          </p:cNvCxnSpPr>
          <p:nvPr/>
        </p:nvCxnSpPr>
        <p:spPr>
          <a:xfrm flipV="1">
            <a:off x="11287832" y="1408032"/>
            <a:ext cx="0" cy="449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uadroTexto 109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24950" y="3684117"/>
            <a:ext cx="664069" cy="2242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62034" y="1939234"/>
            <a:ext cx="664069" cy="224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FINES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50ADA94B-A26A-3E4A-96E7-573127EAB937}"/>
              </a:ext>
            </a:extLst>
          </p:cNvPr>
          <p:cNvSpPr/>
          <p:nvPr/>
        </p:nvSpPr>
        <p:spPr>
          <a:xfrm>
            <a:off x="897527" y="5881591"/>
            <a:ext cx="1900415" cy="801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 una metodología para la asignación de frecuencias de barrido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Conector angular 35">
            <a:extLst>
              <a:ext uri="{FF2B5EF4-FFF2-40B4-BE49-F238E27FC236}">
                <a16:creationId xmlns:a16="http://schemas.microsoft.com/office/drawing/2014/main" id="{8FDA337E-B64D-BE48-A507-400B304C1847}"/>
              </a:ext>
            </a:extLst>
          </p:cNvPr>
          <p:cNvCxnSpPr>
            <a:cxnSpLocks/>
            <a:stCxn id="60" idx="0"/>
          </p:cNvCxnSpPr>
          <p:nvPr/>
        </p:nvCxnSpPr>
        <p:spPr>
          <a:xfrm rot="5400000" flipH="1" flipV="1">
            <a:off x="1802067" y="5690267"/>
            <a:ext cx="236993" cy="1456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Conector angular 39">
            <a:extLst>
              <a:ext uri="{FF2B5EF4-FFF2-40B4-BE49-F238E27FC236}">
                <a16:creationId xmlns:a16="http://schemas.microsoft.com/office/drawing/2014/main" id="{80364C84-98DA-8A44-8536-7E472F5F1E65}"/>
              </a:ext>
            </a:extLst>
          </p:cNvPr>
          <p:cNvCxnSpPr>
            <a:stCxn id="60" idx="0"/>
            <a:endCxn id="6" idx="2"/>
          </p:cNvCxnSpPr>
          <p:nvPr/>
        </p:nvCxnSpPr>
        <p:spPr>
          <a:xfrm rot="16200000" flipV="1">
            <a:off x="1280174" y="5314030"/>
            <a:ext cx="145733" cy="98939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6" name="Rectángulo 65">
            <a:extLst>
              <a:ext uri="{FF2B5EF4-FFF2-40B4-BE49-F238E27FC236}">
                <a16:creationId xmlns:a16="http://schemas.microsoft.com/office/drawing/2014/main" id="{A3A87A90-AE80-C74B-9FC6-1D81FA049C0D}"/>
              </a:ext>
            </a:extLst>
          </p:cNvPr>
          <p:cNvSpPr/>
          <p:nvPr/>
        </p:nvSpPr>
        <p:spPr>
          <a:xfrm>
            <a:off x="3756551" y="5990894"/>
            <a:ext cx="1900415" cy="801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Ejecutar plan de trabajo para la instalación, reposición, mantenimiento y retiro de cestas públicas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Conector angular 43">
            <a:extLst>
              <a:ext uri="{FF2B5EF4-FFF2-40B4-BE49-F238E27FC236}">
                <a16:creationId xmlns:a16="http://schemas.microsoft.com/office/drawing/2014/main" id="{D852B259-870F-4D4E-B061-C8E84B28E68F}"/>
              </a:ext>
            </a:extLst>
          </p:cNvPr>
          <p:cNvCxnSpPr>
            <a:stCxn id="66" idx="0"/>
            <a:endCxn id="10" idx="2"/>
          </p:cNvCxnSpPr>
          <p:nvPr/>
        </p:nvCxnSpPr>
        <p:spPr>
          <a:xfrm rot="5400000" flipH="1" flipV="1">
            <a:off x="4828570" y="5495849"/>
            <a:ext cx="373235" cy="6168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9" name="Rectángulo 78">
            <a:extLst>
              <a:ext uri="{FF2B5EF4-FFF2-40B4-BE49-F238E27FC236}">
                <a16:creationId xmlns:a16="http://schemas.microsoft.com/office/drawing/2014/main" id="{46E828C0-7794-1749-8E47-C26BC5A3B0CC}"/>
              </a:ext>
            </a:extLst>
          </p:cNvPr>
          <p:cNvSpPr/>
          <p:nvPr/>
        </p:nvSpPr>
        <p:spPr>
          <a:xfrm>
            <a:off x="6284469" y="5899099"/>
            <a:ext cx="2910390" cy="801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Ejecutar campañas de cultura ciudadana orientadas al correcto uso de cestas públicas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773E6E0F-CFC7-004A-A522-90B417CCCF7F}"/>
              </a:ext>
            </a:extLst>
          </p:cNvPr>
          <p:cNvSpPr/>
          <p:nvPr/>
        </p:nvSpPr>
        <p:spPr>
          <a:xfrm>
            <a:off x="9951054" y="5950482"/>
            <a:ext cx="1646271" cy="8017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Generar datos actualizados y con calidad que permitan la planificación, seguimiento y gestión integral de residuos</a:t>
            </a:r>
            <a:endParaRPr lang="es-CO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Conector angular 67">
            <a:extLst>
              <a:ext uri="{FF2B5EF4-FFF2-40B4-BE49-F238E27FC236}">
                <a16:creationId xmlns:a16="http://schemas.microsoft.com/office/drawing/2014/main" id="{D67F9DBA-F7D4-994D-8AA9-B4528622B692}"/>
              </a:ext>
            </a:extLst>
          </p:cNvPr>
          <p:cNvCxnSpPr>
            <a:stCxn id="79" idx="0"/>
            <a:endCxn id="12" idx="2"/>
          </p:cNvCxnSpPr>
          <p:nvPr/>
        </p:nvCxnSpPr>
        <p:spPr>
          <a:xfrm rot="16200000" flipV="1">
            <a:off x="7254409" y="5413843"/>
            <a:ext cx="177569" cy="7929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4" name="Conector angular 73">
            <a:extLst>
              <a:ext uri="{FF2B5EF4-FFF2-40B4-BE49-F238E27FC236}">
                <a16:creationId xmlns:a16="http://schemas.microsoft.com/office/drawing/2014/main" id="{24FEC626-650E-E245-8261-18BA064C0E36}"/>
              </a:ext>
            </a:extLst>
          </p:cNvPr>
          <p:cNvCxnSpPr>
            <a:stCxn id="79" idx="0"/>
            <a:endCxn id="13" idx="2"/>
          </p:cNvCxnSpPr>
          <p:nvPr/>
        </p:nvCxnSpPr>
        <p:spPr>
          <a:xfrm rot="5400000" flipH="1" flipV="1">
            <a:off x="7992987" y="5417408"/>
            <a:ext cx="228369" cy="7350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6" name="Conector angular 85">
            <a:extLst>
              <a:ext uri="{FF2B5EF4-FFF2-40B4-BE49-F238E27FC236}">
                <a16:creationId xmlns:a16="http://schemas.microsoft.com/office/drawing/2014/main" id="{876AD827-6E28-2D40-8730-F7B85F310D1C}"/>
              </a:ext>
            </a:extLst>
          </p:cNvPr>
          <p:cNvCxnSpPr>
            <a:stCxn id="82" idx="0"/>
            <a:endCxn id="15" idx="2"/>
          </p:cNvCxnSpPr>
          <p:nvPr/>
        </p:nvCxnSpPr>
        <p:spPr>
          <a:xfrm rot="16200000" flipV="1">
            <a:off x="10263757" y="5440049"/>
            <a:ext cx="360668" cy="6601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8" name="Conector angular 87">
            <a:extLst>
              <a:ext uri="{FF2B5EF4-FFF2-40B4-BE49-F238E27FC236}">
                <a16:creationId xmlns:a16="http://schemas.microsoft.com/office/drawing/2014/main" id="{5805AD37-CF9C-1F4B-93CF-BBB667132155}"/>
              </a:ext>
            </a:extLst>
          </p:cNvPr>
          <p:cNvCxnSpPr>
            <a:stCxn id="82" idx="0"/>
            <a:endCxn id="16" idx="2"/>
          </p:cNvCxnSpPr>
          <p:nvPr/>
        </p:nvCxnSpPr>
        <p:spPr>
          <a:xfrm rot="5400000" flipH="1" flipV="1">
            <a:off x="11003431" y="5506623"/>
            <a:ext cx="214618" cy="6731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4" name="Conector angular 103"/>
          <p:cNvCxnSpPr>
            <a:stCxn id="66" idx="0"/>
            <a:endCxn id="9" idx="2"/>
          </p:cNvCxnSpPr>
          <p:nvPr/>
        </p:nvCxnSpPr>
        <p:spPr>
          <a:xfrm rot="16200000" flipV="1">
            <a:off x="4050121" y="5334255"/>
            <a:ext cx="581609" cy="7316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6" name="Conector angular 105"/>
          <p:cNvCxnSpPr>
            <a:stCxn id="9" idx="0"/>
            <a:endCxn id="8" idx="2"/>
          </p:cNvCxnSpPr>
          <p:nvPr/>
        </p:nvCxnSpPr>
        <p:spPr>
          <a:xfrm rot="5400000" flipH="1" flipV="1">
            <a:off x="4102626" y="4142843"/>
            <a:ext cx="367375" cy="62244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907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B67BDB-7F2A-4D98-8533-BD65AEA2CE7B}">
  <ds:schemaRefs>
    <ds:schemaRef ds:uri="http://purl.org/dc/terms/"/>
    <ds:schemaRef ds:uri="http://purl.org/dc/elements/1.1/"/>
    <ds:schemaRef ds:uri="http://www.w3.org/XML/1998/namespace"/>
    <ds:schemaRef ds:uri="b28941c1-5078-4b68-9bcc-bfced5fcc882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00de6283-117f-4f20-ab61-3a5e75dfe26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EFD6C45-FE33-4823-8BC5-64A923282AAC}"/>
</file>

<file path=customXml/itemProps3.xml><?xml version="1.0" encoding="utf-8"?>
<ds:datastoreItem xmlns:ds="http://schemas.openxmlformats.org/officeDocument/2006/customXml" ds:itemID="{B59D4E51-F467-4D11-B122-03122770B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5584</TotalTime>
  <Words>818</Words>
  <Application>Microsoft Office PowerPoint</Application>
  <PresentationFormat>Panorámica</PresentationFormat>
  <Paragraphs>67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Alejandro Roa Sabogal</dc:creator>
  <cp:lastModifiedBy>casa</cp:lastModifiedBy>
  <cp:revision>381</cp:revision>
  <dcterms:created xsi:type="dcterms:W3CDTF">2020-01-23T16:45:13Z</dcterms:created>
  <dcterms:modified xsi:type="dcterms:W3CDTF">2020-12-05T22:31:10Z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